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5" r:id="rId2"/>
  </p:sldMasterIdLst>
  <p:notesMasterIdLst>
    <p:notesMasterId r:id="rId15"/>
  </p:notesMasterIdLst>
  <p:sldIdLst>
    <p:sldId id="257" r:id="rId3"/>
    <p:sldId id="258" r:id="rId4"/>
    <p:sldId id="259" r:id="rId5"/>
    <p:sldId id="261" r:id="rId6"/>
    <p:sldId id="262" r:id="rId7"/>
    <p:sldId id="260" r:id="rId8"/>
    <p:sldId id="263" r:id="rId9"/>
    <p:sldId id="265" r:id="rId10"/>
    <p:sldId id="266" r:id="rId11"/>
    <p:sldId id="264" r:id="rId12"/>
    <p:sldId id="268" r:id="rId13"/>
    <p:sldId id="269" r:id="rId14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CFD80-C2C5-1741-2A73-DEF643822878}" v="45" dt="2025-06-11T21:07:19.521"/>
    <p1510:client id="{0D0E4932-5DD2-A860-C030-5FB29716CAEF}" v="10" dt="2025-06-12T05:31:12.225"/>
    <p1510:client id="{3F50D313-058B-3BDD-F148-55A87BD0366C}" v="59" dt="2025-06-11T21:34:17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20DA33-FA96-4460-883B-5D4C04E00C9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A79F1B1-D569-4CA8-9218-EA1820A54C65}">
      <dgm:prSet/>
      <dgm:spPr/>
      <dgm:t>
        <a:bodyPr/>
        <a:lstStyle/>
        <a:p>
          <a:r>
            <a:rPr lang="en-US"/>
            <a:t>Problem: Gas leaks are hazardous (environmental, safety).   ​​</a:t>
          </a:r>
        </a:p>
      </dgm:t>
    </dgm:pt>
    <dgm:pt modelId="{5B97E203-6F0C-4C0C-9A12-F68138BBEAEA}" type="parTrans" cxnId="{25F409DF-3D18-43F0-ABDE-3941E2024937}">
      <dgm:prSet/>
      <dgm:spPr/>
      <dgm:t>
        <a:bodyPr/>
        <a:lstStyle/>
        <a:p>
          <a:endParaRPr lang="en-US"/>
        </a:p>
      </dgm:t>
    </dgm:pt>
    <dgm:pt modelId="{9584E456-335F-4B8C-96D6-88D6918AE773}" type="sibTrans" cxnId="{25F409DF-3D18-43F0-ABDE-3941E2024937}">
      <dgm:prSet/>
      <dgm:spPr/>
      <dgm:t>
        <a:bodyPr/>
        <a:lstStyle/>
        <a:p>
          <a:endParaRPr lang="en-US"/>
        </a:p>
      </dgm:t>
    </dgm:pt>
    <dgm:pt modelId="{E4794F59-C4FC-4DF9-B9E7-D70BED424502}">
      <dgm:prSet/>
      <dgm:spPr/>
      <dgm:t>
        <a:bodyPr/>
        <a:lstStyle/>
        <a:p>
          <a:r>
            <a:rPr lang="en-US"/>
            <a:t>Traditional Detection: Human inspection is slow and labor-intensive.   ​​</a:t>
          </a:r>
        </a:p>
      </dgm:t>
    </dgm:pt>
    <dgm:pt modelId="{B5A19873-37C1-4B5E-83BF-96CBDD414260}" type="parTrans" cxnId="{8DD8CA02-1C45-4667-9F1A-C036ED50E7EE}">
      <dgm:prSet/>
      <dgm:spPr/>
      <dgm:t>
        <a:bodyPr/>
        <a:lstStyle/>
        <a:p>
          <a:endParaRPr lang="en-US"/>
        </a:p>
      </dgm:t>
    </dgm:pt>
    <dgm:pt modelId="{051A781C-5761-4439-9AA3-5DE39A732316}" type="sibTrans" cxnId="{8DD8CA02-1C45-4667-9F1A-C036ED50E7EE}">
      <dgm:prSet/>
      <dgm:spPr/>
      <dgm:t>
        <a:bodyPr/>
        <a:lstStyle/>
        <a:p>
          <a:endParaRPr lang="en-US"/>
        </a:p>
      </dgm:t>
    </dgm:pt>
    <dgm:pt modelId="{C463BA91-4047-4317-BB42-977AF64C775C}">
      <dgm:prSet/>
      <dgm:spPr/>
      <dgm:t>
        <a:bodyPr/>
        <a:lstStyle/>
        <a:p>
          <a:r>
            <a:rPr lang="en-US"/>
            <a:t>ML Approaches: Existing methods face challenges due to a lack of high-quality, public datasets to both train and evaluate the methods.​​</a:t>
          </a:r>
        </a:p>
      </dgm:t>
    </dgm:pt>
    <dgm:pt modelId="{7BD05112-2929-4898-8E92-7B5139ADA21C}" type="parTrans" cxnId="{77FE689E-AB74-457B-ACDA-ADDFF42D4802}">
      <dgm:prSet/>
      <dgm:spPr/>
      <dgm:t>
        <a:bodyPr/>
        <a:lstStyle/>
        <a:p>
          <a:endParaRPr lang="en-US"/>
        </a:p>
      </dgm:t>
    </dgm:pt>
    <dgm:pt modelId="{97C30218-C4F1-4788-95C2-8404C3E464BC}" type="sibTrans" cxnId="{77FE689E-AB74-457B-ACDA-ADDFF42D4802}">
      <dgm:prSet/>
      <dgm:spPr/>
      <dgm:t>
        <a:bodyPr/>
        <a:lstStyle/>
        <a:p>
          <a:endParaRPr lang="en-US"/>
        </a:p>
      </dgm:t>
    </dgm:pt>
    <dgm:pt modelId="{FAC64663-138E-4310-A902-D35786D05DC6}">
      <dgm:prSet/>
      <dgm:spPr/>
      <dgm:t>
        <a:bodyPr/>
        <a:lstStyle/>
        <a:p>
          <a:r>
            <a:rPr lang="en-US"/>
            <a:t>Labeling real world data is intensive and inaccurate. ​​</a:t>
          </a:r>
        </a:p>
      </dgm:t>
    </dgm:pt>
    <dgm:pt modelId="{A24D415A-5C5A-469D-9187-F00FC8074F42}" type="parTrans" cxnId="{79FDC365-6780-49D0-82BD-FA5307E47904}">
      <dgm:prSet/>
      <dgm:spPr/>
      <dgm:t>
        <a:bodyPr/>
        <a:lstStyle/>
        <a:p>
          <a:endParaRPr lang="en-US"/>
        </a:p>
      </dgm:t>
    </dgm:pt>
    <dgm:pt modelId="{EFB1EB18-CE83-42F7-A813-586AFB80A287}" type="sibTrans" cxnId="{79FDC365-6780-49D0-82BD-FA5307E47904}">
      <dgm:prSet/>
      <dgm:spPr/>
      <dgm:t>
        <a:bodyPr/>
        <a:lstStyle/>
        <a:p>
          <a:endParaRPr lang="en-US"/>
        </a:p>
      </dgm:t>
    </dgm:pt>
    <dgm:pt modelId="{744F633E-11CB-42BE-A127-34703131769E}">
      <dgm:prSet/>
      <dgm:spPr/>
      <dgm:t>
        <a:bodyPr/>
        <a:lstStyle/>
        <a:p>
          <a:r>
            <a:rPr lang="en-US"/>
            <a:t>Need: Demand for better datasets and detection methods​​</a:t>
          </a:r>
        </a:p>
      </dgm:t>
    </dgm:pt>
    <dgm:pt modelId="{A1662599-BE14-434A-8042-3F72E1DFAA10}" type="parTrans" cxnId="{7AA923A1-A86E-4DCD-9A1D-5113AC4A8E88}">
      <dgm:prSet/>
      <dgm:spPr/>
      <dgm:t>
        <a:bodyPr/>
        <a:lstStyle/>
        <a:p>
          <a:endParaRPr lang="en-US"/>
        </a:p>
      </dgm:t>
    </dgm:pt>
    <dgm:pt modelId="{02F029B2-364C-4F5B-ABCD-BD759738F181}" type="sibTrans" cxnId="{7AA923A1-A86E-4DCD-9A1D-5113AC4A8E88}">
      <dgm:prSet/>
      <dgm:spPr/>
      <dgm:t>
        <a:bodyPr/>
        <a:lstStyle/>
        <a:p>
          <a:endParaRPr lang="en-US"/>
        </a:p>
      </dgm:t>
    </dgm:pt>
    <dgm:pt modelId="{B6D02832-E503-4528-9629-1F47362D99BC}" type="pres">
      <dgm:prSet presAssocID="{B420DA33-FA96-4460-883B-5D4C04E00C97}" presName="linear" presStyleCnt="0">
        <dgm:presLayoutVars>
          <dgm:animLvl val="lvl"/>
          <dgm:resizeHandles val="exact"/>
        </dgm:presLayoutVars>
      </dgm:prSet>
      <dgm:spPr/>
    </dgm:pt>
    <dgm:pt modelId="{98B825E0-7E71-40A1-A635-671D531033F4}" type="pres">
      <dgm:prSet presAssocID="{0A79F1B1-D569-4CA8-9218-EA1820A54C6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37C141C-8647-421B-8B75-3BB7536D60BD}" type="pres">
      <dgm:prSet presAssocID="{9584E456-335F-4B8C-96D6-88D6918AE773}" presName="spacer" presStyleCnt="0"/>
      <dgm:spPr/>
    </dgm:pt>
    <dgm:pt modelId="{5CF92CE3-CF03-4406-8564-7922E7E1EACD}" type="pres">
      <dgm:prSet presAssocID="{E4794F59-C4FC-4DF9-B9E7-D70BED42450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300313E-EE6C-462B-B4C6-E337F210C61C}" type="pres">
      <dgm:prSet presAssocID="{051A781C-5761-4439-9AA3-5DE39A732316}" presName="spacer" presStyleCnt="0"/>
      <dgm:spPr/>
    </dgm:pt>
    <dgm:pt modelId="{74EB5126-4A77-4274-B914-ED860DD027BE}" type="pres">
      <dgm:prSet presAssocID="{C463BA91-4047-4317-BB42-977AF64C775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DDD4660-7424-4997-B6DD-BAD155605BF0}" type="pres">
      <dgm:prSet presAssocID="{97C30218-C4F1-4788-95C2-8404C3E464BC}" presName="spacer" presStyleCnt="0"/>
      <dgm:spPr/>
    </dgm:pt>
    <dgm:pt modelId="{AF8B506F-1DF7-4E4B-B843-6A2479280017}" type="pres">
      <dgm:prSet presAssocID="{FAC64663-138E-4310-A902-D35786D05DC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E5B6730-4A92-4EAF-BFF7-8573661D9449}" type="pres">
      <dgm:prSet presAssocID="{EFB1EB18-CE83-42F7-A813-586AFB80A287}" presName="spacer" presStyleCnt="0"/>
      <dgm:spPr/>
    </dgm:pt>
    <dgm:pt modelId="{C434DE1E-0222-4408-8507-DE586FD5D499}" type="pres">
      <dgm:prSet presAssocID="{744F633E-11CB-42BE-A127-34703131769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DD8CA02-1C45-4667-9F1A-C036ED50E7EE}" srcId="{B420DA33-FA96-4460-883B-5D4C04E00C97}" destId="{E4794F59-C4FC-4DF9-B9E7-D70BED424502}" srcOrd="1" destOrd="0" parTransId="{B5A19873-37C1-4B5E-83BF-96CBDD414260}" sibTransId="{051A781C-5761-4439-9AA3-5DE39A732316}"/>
    <dgm:cxn modelId="{F8BE0B13-FB53-454D-A8A8-190A77F8E41B}" type="presOf" srcId="{744F633E-11CB-42BE-A127-34703131769E}" destId="{C434DE1E-0222-4408-8507-DE586FD5D499}" srcOrd="0" destOrd="0" presId="urn:microsoft.com/office/officeart/2005/8/layout/vList2"/>
    <dgm:cxn modelId="{79FDC365-6780-49D0-82BD-FA5307E47904}" srcId="{B420DA33-FA96-4460-883B-5D4C04E00C97}" destId="{FAC64663-138E-4310-A902-D35786D05DC6}" srcOrd="3" destOrd="0" parTransId="{A24D415A-5C5A-469D-9187-F00FC8074F42}" sibTransId="{EFB1EB18-CE83-42F7-A813-586AFB80A287}"/>
    <dgm:cxn modelId="{BA413293-F984-499C-ADBD-01AB73E26A90}" type="presOf" srcId="{FAC64663-138E-4310-A902-D35786D05DC6}" destId="{AF8B506F-1DF7-4E4B-B843-6A2479280017}" srcOrd="0" destOrd="0" presId="urn:microsoft.com/office/officeart/2005/8/layout/vList2"/>
    <dgm:cxn modelId="{77FE689E-AB74-457B-ACDA-ADDFF42D4802}" srcId="{B420DA33-FA96-4460-883B-5D4C04E00C97}" destId="{C463BA91-4047-4317-BB42-977AF64C775C}" srcOrd="2" destOrd="0" parTransId="{7BD05112-2929-4898-8E92-7B5139ADA21C}" sibTransId="{97C30218-C4F1-4788-95C2-8404C3E464BC}"/>
    <dgm:cxn modelId="{7AA923A1-A86E-4DCD-9A1D-5113AC4A8E88}" srcId="{B420DA33-FA96-4460-883B-5D4C04E00C97}" destId="{744F633E-11CB-42BE-A127-34703131769E}" srcOrd="4" destOrd="0" parTransId="{A1662599-BE14-434A-8042-3F72E1DFAA10}" sibTransId="{02F029B2-364C-4F5B-ABCD-BD759738F181}"/>
    <dgm:cxn modelId="{DEEEFEA6-FB28-4EF9-8F70-905898A2B832}" type="presOf" srcId="{B420DA33-FA96-4460-883B-5D4C04E00C97}" destId="{B6D02832-E503-4528-9629-1F47362D99BC}" srcOrd="0" destOrd="0" presId="urn:microsoft.com/office/officeart/2005/8/layout/vList2"/>
    <dgm:cxn modelId="{5DC540BF-B2D3-4734-880E-ADD3BA5E335C}" type="presOf" srcId="{0A79F1B1-D569-4CA8-9218-EA1820A54C65}" destId="{98B825E0-7E71-40A1-A635-671D531033F4}" srcOrd="0" destOrd="0" presId="urn:microsoft.com/office/officeart/2005/8/layout/vList2"/>
    <dgm:cxn modelId="{93D9CFC8-1934-483C-8376-89054FABB2DF}" type="presOf" srcId="{E4794F59-C4FC-4DF9-B9E7-D70BED424502}" destId="{5CF92CE3-CF03-4406-8564-7922E7E1EACD}" srcOrd="0" destOrd="0" presId="urn:microsoft.com/office/officeart/2005/8/layout/vList2"/>
    <dgm:cxn modelId="{25F409DF-3D18-43F0-ABDE-3941E2024937}" srcId="{B420DA33-FA96-4460-883B-5D4C04E00C97}" destId="{0A79F1B1-D569-4CA8-9218-EA1820A54C65}" srcOrd="0" destOrd="0" parTransId="{5B97E203-6F0C-4C0C-9A12-F68138BBEAEA}" sibTransId="{9584E456-335F-4B8C-96D6-88D6918AE773}"/>
    <dgm:cxn modelId="{6CA132F0-F886-4834-ABA3-BDE09E429482}" type="presOf" srcId="{C463BA91-4047-4317-BB42-977AF64C775C}" destId="{74EB5126-4A77-4274-B914-ED860DD027BE}" srcOrd="0" destOrd="0" presId="urn:microsoft.com/office/officeart/2005/8/layout/vList2"/>
    <dgm:cxn modelId="{C559E5D9-EECF-4C32-B206-2C012091E815}" type="presParOf" srcId="{B6D02832-E503-4528-9629-1F47362D99BC}" destId="{98B825E0-7E71-40A1-A635-671D531033F4}" srcOrd="0" destOrd="0" presId="urn:microsoft.com/office/officeart/2005/8/layout/vList2"/>
    <dgm:cxn modelId="{0A482AAE-CD1A-4FC4-B9D1-F538FA3E36D8}" type="presParOf" srcId="{B6D02832-E503-4528-9629-1F47362D99BC}" destId="{937C141C-8647-421B-8B75-3BB7536D60BD}" srcOrd="1" destOrd="0" presId="urn:microsoft.com/office/officeart/2005/8/layout/vList2"/>
    <dgm:cxn modelId="{437E5E2D-7A2B-4F3D-AF0A-6E518EEDFC30}" type="presParOf" srcId="{B6D02832-E503-4528-9629-1F47362D99BC}" destId="{5CF92CE3-CF03-4406-8564-7922E7E1EACD}" srcOrd="2" destOrd="0" presId="urn:microsoft.com/office/officeart/2005/8/layout/vList2"/>
    <dgm:cxn modelId="{A7205A67-9F44-4DD8-9202-1202997A5EEF}" type="presParOf" srcId="{B6D02832-E503-4528-9629-1F47362D99BC}" destId="{0300313E-EE6C-462B-B4C6-E337F210C61C}" srcOrd="3" destOrd="0" presId="urn:microsoft.com/office/officeart/2005/8/layout/vList2"/>
    <dgm:cxn modelId="{6C850950-4A24-4B2A-9C3F-6D2E167B8730}" type="presParOf" srcId="{B6D02832-E503-4528-9629-1F47362D99BC}" destId="{74EB5126-4A77-4274-B914-ED860DD027BE}" srcOrd="4" destOrd="0" presId="urn:microsoft.com/office/officeart/2005/8/layout/vList2"/>
    <dgm:cxn modelId="{D66EB5DA-4A2B-46E4-AA2E-04B80CA2F4A9}" type="presParOf" srcId="{B6D02832-E503-4528-9629-1F47362D99BC}" destId="{4DDD4660-7424-4997-B6DD-BAD155605BF0}" srcOrd="5" destOrd="0" presId="urn:microsoft.com/office/officeart/2005/8/layout/vList2"/>
    <dgm:cxn modelId="{BB50A0FD-D044-414B-859C-6F47D076364A}" type="presParOf" srcId="{B6D02832-E503-4528-9629-1F47362D99BC}" destId="{AF8B506F-1DF7-4E4B-B843-6A2479280017}" srcOrd="6" destOrd="0" presId="urn:microsoft.com/office/officeart/2005/8/layout/vList2"/>
    <dgm:cxn modelId="{EECE3422-EBFB-425F-96E2-A7DE961C8143}" type="presParOf" srcId="{B6D02832-E503-4528-9629-1F47362D99BC}" destId="{BE5B6730-4A92-4EAF-BFF7-8573661D9449}" srcOrd="7" destOrd="0" presId="urn:microsoft.com/office/officeart/2005/8/layout/vList2"/>
    <dgm:cxn modelId="{EF9600BA-DE5E-4BC7-AFB2-FB4C617B21B4}" type="presParOf" srcId="{B6D02832-E503-4528-9629-1F47362D99BC}" destId="{C434DE1E-0222-4408-8507-DE586FD5D49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825E0-7E71-40A1-A635-671D531033F4}">
      <dsp:nvSpPr>
        <dsp:cNvPr id="0" name=""/>
        <dsp:cNvSpPr/>
      </dsp:nvSpPr>
      <dsp:spPr>
        <a:xfrm>
          <a:off x="0" y="299516"/>
          <a:ext cx="7643911" cy="7044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Problem: Gas leaks are hazardous (environmental, safety).   ​​</a:t>
          </a:r>
        </a:p>
      </dsp:txBody>
      <dsp:txXfrm>
        <a:off x="34387" y="333903"/>
        <a:ext cx="7575137" cy="635639"/>
      </dsp:txXfrm>
    </dsp:sp>
    <dsp:sp modelId="{5CF92CE3-CF03-4406-8564-7922E7E1EACD}">
      <dsp:nvSpPr>
        <dsp:cNvPr id="0" name=""/>
        <dsp:cNvSpPr/>
      </dsp:nvSpPr>
      <dsp:spPr>
        <a:xfrm>
          <a:off x="0" y="1058649"/>
          <a:ext cx="7643911" cy="704413"/>
        </a:xfrm>
        <a:prstGeom prst="roundRect">
          <a:avLst/>
        </a:prstGeom>
        <a:solidFill>
          <a:schemeClr val="accent2">
            <a:hueOff val="-62442"/>
            <a:satOff val="-5286"/>
            <a:lumOff val="5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Traditional Detection: Human inspection is slow and labor-intensive.   ​​</a:t>
          </a:r>
        </a:p>
      </dsp:txBody>
      <dsp:txXfrm>
        <a:off x="34387" y="1093036"/>
        <a:ext cx="7575137" cy="635639"/>
      </dsp:txXfrm>
    </dsp:sp>
    <dsp:sp modelId="{74EB5126-4A77-4274-B914-ED860DD027BE}">
      <dsp:nvSpPr>
        <dsp:cNvPr id="0" name=""/>
        <dsp:cNvSpPr/>
      </dsp:nvSpPr>
      <dsp:spPr>
        <a:xfrm>
          <a:off x="0" y="1817782"/>
          <a:ext cx="7643911" cy="704413"/>
        </a:xfrm>
        <a:prstGeom prst="roundRect">
          <a:avLst/>
        </a:prstGeom>
        <a:solidFill>
          <a:schemeClr val="accent2">
            <a:hueOff val="-124884"/>
            <a:satOff val="-10572"/>
            <a:lumOff val="10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ML Approaches: Existing methods face challenges due to a lack of high-quality, public datasets to both train and evaluate the methods.​​</a:t>
          </a:r>
        </a:p>
      </dsp:txBody>
      <dsp:txXfrm>
        <a:off x="34387" y="1852169"/>
        <a:ext cx="7575137" cy="635639"/>
      </dsp:txXfrm>
    </dsp:sp>
    <dsp:sp modelId="{AF8B506F-1DF7-4E4B-B843-6A2479280017}">
      <dsp:nvSpPr>
        <dsp:cNvPr id="0" name=""/>
        <dsp:cNvSpPr/>
      </dsp:nvSpPr>
      <dsp:spPr>
        <a:xfrm>
          <a:off x="0" y="2576916"/>
          <a:ext cx="7643911" cy="704413"/>
        </a:xfrm>
        <a:prstGeom prst="roundRect">
          <a:avLst/>
        </a:prstGeom>
        <a:solidFill>
          <a:schemeClr val="accent2">
            <a:hueOff val="-187326"/>
            <a:satOff val="-15859"/>
            <a:lumOff val="155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Labeling real world data is intensive and inaccurate. ​​</a:t>
          </a:r>
        </a:p>
      </dsp:txBody>
      <dsp:txXfrm>
        <a:off x="34387" y="2611303"/>
        <a:ext cx="7575137" cy="635639"/>
      </dsp:txXfrm>
    </dsp:sp>
    <dsp:sp modelId="{C434DE1E-0222-4408-8507-DE586FD5D499}">
      <dsp:nvSpPr>
        <dsp:cNvPr id="0" name=""/>
        <dsp:cNvSpPr/>
      </dsp:nvSpPr>
      <dsp:spPr>
        <a:xfrm>
          <a:off x="0" y="3336049"/>
          <a:ext cx="7643911" cy="704413"/>
        </a:xfrm>
        <a:prstGeom prst="roundRect">
          <a:avLst/>
        </a:prstGeom>
        <a:solidFill>
          <a:schemeClr val="accent2">
            <a:hueOff val="-249768"/>
            <a:satOff val="-21145"/>
            <a:lumOff val="20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Need: Demand for better datasets and detection methods​​</a:t>
          </a:r>
        </a:p>
      </dsp:txBody>
      <dsp:txXfrm>
        <a:off x="34387" y="3370436"/>
        <a:ext cx="7575137" cy="63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D1E1A-9E47-8642-97EF-A5D03C6405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2E8D6-892D-0649-82F5-7755A6E244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34663B-4560-7140-899E-F04AFBF88359}" type="datetime1">
              <a:rPr lang="en-US" altLang="en-US"/>
              <a:pPr>
                <a:defRPr/>
              </a:pPr>
              <a:t>6/12/2025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CBCFE4-8BCF-E24E-AE08-D8415808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F2C32E-D161-2D4D-83CC-116380BF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E0FD-5AEE-C645-AA9B-8DE081CD16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2C9AF-D52B-0B4A-AA1D-61389843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A06DF2-6162-2348-8FB7-694DF2230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99F2CE1B-9D06-8F47-8CBE-3E8745E75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9B695-6760-9F43-AF0B-2129B24CF0D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0CBF0-22B3-9F43-BD91-BEF82C0EFE5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A8B269EE-6CEB-E941-8E38-1DA4C5CA2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79DC0-4A73-E84F-842B-91FFF0BB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5" y="1332646"/>
            <a:ext cx="542571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0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40F58D7D-3907-2F47-ACF0-7ED1DC540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3282F-867C-D64F-9A3A-D9AC5274938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AB0625D-D345-314E-9136-D293A5C79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AC5F0BA-0E8E-274C-BAF2-BBE7A5F5283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CDA1BA97-690D-F34F-B96D-1B7B8E11C1E4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F5D7A-D8F8-624A-B052-B12821EC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7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A60D28C5-1571-DD44-93AB-619B2009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B1C8C-554F-9742-AABA-07BD20161E1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409E40F3-0D3B-2D44-BF04-279982548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0D8BB7F-3886-3D45-82AB-CD57FC6E8D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0EF5FC11-7B8C-5C45-844A-7CDF5F2A9DE6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BF1043-A9FE-DA4E-A1C3-BB2D471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7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5E18FE2-985D-9942-96A5-DF879CD2FDD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B5D46B4-0C3A-F64F-8B57-E1F794307A4F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1F2A0106-CBA6-FE4A-A6B4-321CB9D7B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76501-5029-CD4B-804B-8D28AEDD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61FC15-2C06-E746-97F8-170950874CC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F0D7D30-DA8B-4849-A627-96CF15F8EFEF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2F3256DC-B243-C745-B375-416048A44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437A2-91F3-A946-A9B6-82143943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21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5DD14DC1-5CE5-D34D-B7CE-A3F58A33C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5710D-5927-EE4E-8AA2-D225D08234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66D09CC6-BA2D-A04C-AD1D-B91612C2C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A6960B72-140A-014C-AA4F-F35D5589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09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0A81FF03-FDC6-CC4D-B231-F65CBFDA59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9FA8B-11E4-0B42-A321-6B205810CC43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DEFCB981-7C2F-C943-95A2-07B694950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 hidden="1">
            <a:extLst>
              <a:ext uri="{FF2B5EF4-FFF2-40B4-BE49-F238E27FC236}">
                <a16:creationId xmlns:a16="http://schemas.microsoft.com/office/drawing/2014/main" id="{0EDE2023-447C-8E47-B602-8AE251F0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50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00255798_3e8cac60e0_o.jpg">
            <a:extLst>
              <a:ext uri="{FF2B5EF4-FFF2-40B4-BE49-F238E27FC236}">
                <a16:creationId xmlns:a16="http://schemas.microsoft.com/office/drawing/2014/main" id="{5658A997-F644-6E49-AB79-95B695BF4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45B9B-AFB5-0F46-8F2B-AAD4AD18B81A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9E8924C4-7F30-A54A-9DCE-34CF1E9B8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 hidden="1">
            <a:extLst>
              <a:ext uri="{FF2B5EF4-FFF2-40B4-BE49-F238E27FC236}">
                <a16:creationId xmlns:a16="http://schemas.microsoft.com/office/drawing/2014/main" id="{952E6527-054D-6345-9789-239FBD59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3795886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67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6443" y="841772"/>
            <a:ext cx="5691116" cy="1965866"/>
          </a:xfrm>
        </p:spPr>
        <p:txBody>
          <a:bodyPr anchor="b"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6443" y="2882782"/>
            <a:ext cx="5691116" cy="1060568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5550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8473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>
            <a:extLst>
              <a:ext uri="{FF2B5EF4-FFF2-40B4-BE49-F238E27FC236}">
                <a16:creationId xmlns:a16="http://schemas.microsoft.com/office/drawing/2014/main" id="{1323C42E-04AA-954B-B4C6-01D705DF2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74F83-DB39-7549-8317-582894260E2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83825-2511-6D44-A843-1695AE0A13E7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21C86978-3C5B-0B40-8BB4-DC0ABEB08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B864F-A2A5-1B4C-9586-22EDF0E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56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6443" y="841772"/>
            <a:ext cx="5691116" cy="1965866"/>
          </a:xfrm>
        </p:spPr>
        <p:txBody>
          <a:bodyPr anchor="b"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6443" y="2882782"/>
            <a:ext cx="5691116" cy="1060568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9589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6017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6" y="415212"/>
            <a:ext cx="6204855" cy="3006644"/>
          </a:xfrm>
        </p:spPr>
        <p:txBody>
          <a:bodyPr anchor="t">
            <a:normAutofit/>
          </a:bodyPr>
          <a:lstStyle>
            <a:lvl1pPr>
              <a:defRPr sz="405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535" y="3442098"/>
            <a:ext cx="6204855" cy="1038463"/>
          </a:xfrm>
        </p:spPr>
        <p:txBody>
          <a:bodyPr anchor="b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78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8055864" cy="8491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486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179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0547"/>
            <a:ext cx="8059341" cy="8574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264301"/>
            <a:ext cx="3868340" cy="41987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5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1790171"/>
            <a:ext cx="3868340" cy="2823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4301"/>
            <a:ext cx="3887391" cy="41987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5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790171"/>
            <a:ext cx="3887392" cy="2823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1199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7416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5425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415212"/>
            <a:ext cx="2696726" cy="1318129"/>
          </a:xfrm>
        </p:spPr>
        <p:txBody>
          <a:bodyPr anchor="t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031" y="415212"/>
            <a:ext cx="4709806" cy="41148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870" y="1733341"/>
            <a:ext cx="2696726" cy="2796671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9917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418338"/>
            <a:ext cx="2696726" cy="1659235"/>
          </a:xfrm>
        </p:spPr>
        <p:txBody>
          <a:bodyPr anchor="t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97490" y="492827"/>
            <a:ext cx="4862765" cy="416692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2119603"/>
            <a:ext cx="2689190" cy="2575979"/>
          </a:xfrm>
        </p:spPr>
        <p:txBody>
          <a:bodyPr anchor="b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97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7886700" cy="8491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9486" y="1260674"/>
            <a:ext cx="7886700" cy="33720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7398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7E2E6299-AEC3-544D-B674-3A8EAED2B9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3E3B7-3D48-2F49-99AC-B7755D6CB118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4C93-2238-D14F-92E9-94CC3CB9341F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91F5-A3A2-AA46-B4C3-AC0ECAC534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D2589F8F-9E38-484D-81E0-20FBCD63BF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018589-E1F5-7346-885A-EB2B985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5925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26166" y="433873"/>
            <a:ext cx="1535278" cy="4198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433873"/>
            <a:ext cx="6597516" cy="41988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2087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3734603791_87ba8475ca_o.jpg">
            <a:extLst>
              <a:ext uri="{FF2B5EF4-FFF2-40B4-BE49-F238E27FC236}">
                <a16:creationId xmlns:a16="http://schemas.microsoft.com/office/drawing/2014/main" id="{E77BE962-0BFE-5C4B-89FB-3B486E8D2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C7108-0135-6447-A450-C4951534F2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166D-9B34-2840-A504-DF49F32681BE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C824A16-1FFC-9447-91A2-5E29DDD0F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31D6C-1F1F-0D46-BA93-7A2AC507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5" y="1332646"/>
            <a:ext cx="5414568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4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218D71B7-5DEB-D64E-B374-3C99D30B5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7B77C-F3F3-A24D-BE18-ADC193FB7218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A66AA-1BA8-944D-9CC2-9E9430CCF79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5EB64215-FEB7-3048-A245-DF48061DE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3CE8F6A-7A4B-A846-825E-E46B7DA7CE91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D7A0556-00C3-3D44-A9D6-EC08C577FB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63E03F-3048-1246-B3C0-5DB730C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BF0FB2EE-3DA3-E144-B61C-A6C77BE2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CD6C1-0A3A-2E49-BECD-658ABF4BB292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78A4A-DE26-F34F-BE4A-FD0BA7CF9C9B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2948CE5A-A15F-3C43-A8B0-98A2214F8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4BF229-5D46-9146-ABF6-3E022F12FB9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A4F131B-37D6-094E-B94D-D3E452E2CD19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E8C08B-A92D-E946-AEAC-6B3D60A7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1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5646EFC0-A235-1A4D-9310-D6173097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3F8D1-4D09-A742-A675-B752B9B6FEA9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2495-F506-D04A-A837-31DE743A8786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B25E7803-987B-654E-8B14-3FBCD8A8D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1F2E9A7-3682-0A44-9260-F51464DEE53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920A11-BE16-DC4A-BEE9-DAE58F156D57}" type="slidenum">
              <a:rPr lang="en-US" altLang="en-US" sz="9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8EB83-3D6D-DF46-8002-EF5F1C70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7" y="1275606"/>
            <a:ext cx="5414568" cy="79208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lang="en-US" sz="2800" b="1" i="0" kern="0" cap="none" spc="0" baseline="0" dirty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6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BE35A530-EC03-604F-85AB-5083EB70F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71B9A5-42B8-A943-A2E2-A38DAD565A6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BDA7D734-BA60-C042-BE0F-86E0AEA7AA42}" type="slidenum">
              <a:rPr lang="en-US" altLang="en-US" sz="9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6DE5-6CEF-9440-B1A6-ABD0F75D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12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CE7E4067-49DE-2745-A17C-89130E6B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86B4E7D-7FEB-8A4D-96D8-494D2593E94C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F33A4878-B106-B94B-A5E4-7D96EA644603}" type="slidenum">
              <a:rPr lang="en-US" altLang="en-US" sz="9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62863F-E41E-224A-97FD-6D968AD1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100"/>
              </a:lnSpc>
              <a:defRPr kumimoji="0" lang="en-US" sz="2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3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  <p:sldLayoutId id="2147485207" r:id="rId18"/>
    <p:sldLayoutId id="2147485208" r:id="rId19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7990184" cy="849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486" y="1286649"/>
            <a:ext cx="7990184" cy="344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870" y="4839752"/>
            <a:ext cx="2620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7391" y="4839752"/>
            <a:ext cx="21040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122" y="4839752"/>
            <a:ext cx="3219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1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84" r:id="rId4"/>
    <p:sldLayoutId id="2147483685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weathon/Lang-Gas/306c1b884ead82a9c8f08914851686a032b2d834/gasvid_res_full/MOV_2559.webp" TargetMode="External"/><Relationship Id="rId2" Type="http://schemas.openxmlformats.org/officeDocument/2006/relationships/hyperlink" Target="https://github.com/weathon/Lang-Gas/blob/main/simgas_preview.md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weathon/vco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athon/Lang-Gas" TargetMode="External"/><Relationship Id="rId2" Type="http://schemas.openxmlformats.org/officeDocument/2006/relationships/hyperlink" Target="https://arxiv.org/abs/2503.0291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eathon/contac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pic>
        <p:nvPicPr>
          <p:cNvPr id="6" name="Picture 5" descr="Triangular abstract background">
            <a:extLst>
              <a:ext uri="{FF2B5EF4-FFF2-40B4-BE49-F238E27FC236}">
                <a16:creationId xmlns:a16="http://schemas.microsoft.com/office/drawing/2014/main" id="{0F908468-DD3E-E0C2-254D-E17C3AB3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5605" r="-2" b="-2"/>
          <a:stretch/>
        </p:blipFill>
        <p:spPr>
          <a:xfrm>
            <a:off x="1" y="1"/>
            <a:ext cx="9144000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6443" y="1111952"/>
            <a:ext cx="5691116" cy="1677198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err="1">
                <a:ea typeface="+mj-lt"/>
                <a:cs typeface="+mj-lt"/>
              </a:rPr>
              <a:t>LangGas</a:t>
            </a:r>
            <a:r>
              <a:rPr lang="en-US" sz="2250">
                <a:ea typeface="+mj-lt"/>
                <a:cs typeface="+mj-lt"/>
              </a:rPr>
              <a:t>: Introducing Language in Selective Zero-Shot Background Subtraction for Semi-Transparent Gas Leak Detection with a New Dataset</a:t>
            </a:r>
            <a:endParaRPr lang="en-US" sz="225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6443" y="2845453"/>
            <a:ext cx="5691116" cy="1060568"/>
          </a:xfrm>
        </p:spPr>
        <p:txBody>
          <a:bodyPr vert="horz" lIns="68580" tIns="34290" rIns="68580" bIns="34290" rtlCol="0" anchor="t">
            <a:normAutofit fontScale="62500" lnSpcReduction="2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50" dirty="0" err="1">
                <a:solidFill>
                  <a:srgbClr val="FFFFFF"/>
                </a:solidFill>
              </a:rPr>
              <a:t>Wenqi</a:t>
            </a:r>
            <a:r>
              <a:rPr lang="en-US" sz="1650" dirty="0">
                <a:solidFill>
                  <a:srgbClr val="FFFFFF"/>
                </a:solidFill>
              </a:rPr>
              <a:t> Guo</a:t>
            </a:r>
            <a:r>
              <a:rPr lang="en-US" sz="1800" baseline="30000" dirty="0">
                <a:solidFill>
                  <a:srgbClr val="FFFFFF"/>
                </a:solidFill>
              </a:rPr>
              <a:t>1,2</a:t>
            </a:r>
            <a:r>
              <a:rPr lang="en-US" sz="1650" dirty="0">
                <a:solidFill>
                  <a:srgbClr val="FFFFFF"/>
                </a:solidFill>
              </a:rPr>
              <a:t>, Yiyang Du</a:t>
            </a:r>
            <a:r>
              <a:rPr lang="en-US" sz="1650" baseline="30000" dirty="0">
                <a:solidFill>
                  <a:srgbClr val="FFFFFF"/>
                </a:solidFill>
              </a:rPr>
              <a:t>2,3</a:t>
            </a:r>
            <a:r>
              <a:rPr lang="en-US" sz="1650" dirty="0">
                <a:solidFill>
                  <a:srgbClr val="FFFFFF"/>
                </a:solidFill>
              </a:rPr>
              <a:t>, Shan Du</a:t>
            </a:r>
            <a:r>
              <a:rPr lang="en-US" sz="1650" baseline="30000" dirty="0">
                <a:solidFill>
                  <a:srgbClr val="FFFFFF"/>
                </a:solidFill>
              </a:rPr>
              <a:t>1</a:t>
            </a:r>
            <a:endParaRPr lang="en-US" sz="1650" baseline="30000" dirty="0"/>
          </a:p>
          <a:p>
            <a:r>
              <a:rPr lang="en-US" sz="1650" dirty="0">
                <a:solidFill>
                  <a:srgbClr val="FFFFFF"/>
                </a:solidFill>
              </a:rPr>
              <a:t>   </a:t>
            </a:r>
            <a:r>
              <a:rPr lang="en-US" sz="1650" baseline="30000" dirty="0">
                <a:solidFill>
                  <a:srgbClr val="FFFFFF"/>
                </a:solidFill>
              </a:rPr>
              <a:t> 1</a:t>
            </a:r>
            <a:r>
              <a:rPr lang="en-US" sz="1650" dirty="0">
                <a:solidFill>
                  <a:srgbClr val="FFFFFF"/>
                </a:solidFill>
              </a:rPr>
              <a:t>Department of CMPS, University of British Columbia, Canada</a:t>
            </a:r>
          </a:p>
          <a:p>
            <a:r>
              <a:rPr lang="en-US" sz="1650" dirty="0">
                <a:solidFill>
                  <a:srgbClr val="FFFFFF"/>
                </a:solidFill>
              </a:rPr>
              <a:t>   </a:t>
            </a:r>
            <a:r>
              <a:rPr lang="en-US" sz="1650" baseline="30000" dirty="0">
                <a:solidFill>
                  <a:srgbClr val="FFFFFF"/>
                </a:solidFill>
              </a:rPr>
              <a:t> 2</a:t>
            </a:r>
            <a:r>
              <a:rPr lang="en-US" sz="1650" dirty="0">
                <a:solidFill>
                  <a:srgbClr val="FFFFFF"/>
                </a:solidFill>
              </a:rPr>
              <a:t>Group of Methane Emission Observation &amp; Warning (MEOW) , </a:t>
            </a:r>
            <a:r>
              <a:rPr lang="en-US" sz="1650" dirty="0" err="1">
                <a:solidFill>
                  <a:srgbClr val="FFFFFF"/>
                </a:solidFill>
              </a:rPr>
              <a:t>Weathon</a:t>
            </a:r>
            <a:r>
              <a:rPr lang="en-US" sz="1650" dirty="0">
                <a:solidFill>
                  <a:srgbClr val="FFFFFF"/>
                </a:solidFill>
              </a:rPr>
              <a:t> Software, Canada</a:t>
            </a:r>
          </a:p>
          <a:p>
            <a:r>
              <a:rPr lang="en-US" sz="1650" baseline="30000" dirty="0">
                <a:solidFill>
                  <a:srgbClr val="FFFFFF"/>
                </a:solidFill>
              </a:rPr>
              <a:t>    3</a:t>
            </a:r>
            <a:r>
              <a:rPr lang="en-US" sz="1650" dirty="0">
                <a:solidFill>
                  <a:srgbClr val="FFFFFF"/>
                </a:solidFill>
              </a:rPr>
              <a:t>Department of Computational Linguistics, University of British Columbia, Canada</a:t>
            </a:r>
            <a:endParaRPr lang="en-US" dirty="0">
              <a:solidFill>
                <a:srgbClr val="FFFFFF"/>
              </a:solidFill>
            </a:endParaRPr>
          </a:p>
          <a:p>
            <a:endParaRPr lang="en-US" sz="1650">
              <a:solidFill>
                <a:srgbClr val="FFFFFF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B16258-58F0-9FC9-7F6B-4002DAC5B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AC85B-C7C6-B0A7-3AAB-F4D7B89F5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9054-9E72-6AC2-D4C5-5B1C6002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Results</a:t>
            </a:r>
            <a:endParaRPr lang="en-US"/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9DF377F2-C111-B2B6-F447-A3ACE681E1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75167" y="1561042"/>
            <a:ext cx="7991475" cy="21828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89BF2-270C-E4BF-2CFE-E80454884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23325" y="4840288"/>
            <a:ext cx="320675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7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CD336-9001-6BAD-CBF3-EDBE8DD63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C2C146B-D4C7-7507-2210-47D80AB61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68580" tIns="34290" rIns="6858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  <a:hlinkClick r:id="rId2"/>
              </a:rPr>
              <a:t>https://github.com/weathon/Lang-Gas/blob/main/simgas_preview.md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https://raw.githubusercontent.com/weathon/Lang-Gas/306c1b884ead82a9c8f08914851686a032b2d834/gasvid_res_full/MOV_2559.webp</a:t>
            </a:r>
          </a:p>
          <a:p>
            <a:r>
              <a:rPr lang="en-US">
                <a:ea typeface="+mn-lt"/>
                <a:cs typeface="+mn-lt"/>
                <a:hlinkClick r:id="rId4"/>
              </a:rPr>
              <a:t>https://github.com/weathon/vcos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34714-44DD-3E62-A2A0-ECE00B483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Results and Future Work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86540-C722-04EE-D4BF-1BD6150144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23325" y="4840288"/>
            <a:ext cx="320675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7929C-DFAE-8AAC-4B17-2D0AC26219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3642" y="1744381"/>
            <a:ext cx="5422321" cy="1239735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1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Paper and references: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https://arxiv.org/abs/2503.02910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Code and Dataset:</a:t>
            </a:r>
          </a:p>
          <a:p>
            <a:r>
              <a:rPr lang="en-US">
                <a:ea typeface="+mn-lt"/>
                <a:cs typeface="+mn-lt"/>
                <a:hlinkClick r:id="rId3"/>
              </a:rPr>
              <a:t>https://github.com/weathon/Lang-Gas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Contacts:</a:t>
            </a:r>
          </a:p>
          <a:p>
            <a:r>
              <a:rPr lang="en-US">
                <a:ea typeface="+mn-lt"/>
                <a:cs typeface="+mn-lt"/>
                <a:hlinkClick r:id="rId4"/>
              </a:rPr>
              <a:t>https://github.com/weathon/contact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04253-5ACC-8FC0-12F1-F9C0EC13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Thanks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33580-9E31-53DC-2FC4-71CC04091E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23325" y="4840288"/>
            <a:ext cx="320675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1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A9F91AC-8668-DFCC-053A-7ACE1D660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8C86-E31D-CE38-6CFD-A9FA8101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&amp; Motivation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EBEB314C-A669-C07C-6C42-228F24A85C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23325" y="4840288"/>
            <a:ext cx="320675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B6ED985C-8302-3CFB-0A46-5D9EB2E4B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515795"/>
              </p:ext>
            </p:extLst>
          </p:nvPr>
        </p:nvGraphicFramePr>
        <p:xfrm>
          <a:off x="456795" y="912035"/>
          <a:ext cx="7643911" cy="4339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485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98026-DECA-853C-D6AE-0BCFA9BC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11" y="452628"/>
            <a:ext cx="2665059" cy="1145286"/>
          </a:xfrm>
        </p:spPr>
        <p:txBody>
          <a:bodyPr vert="horz" lIns="68580" tIns="34290" rIns="68580" bIns="34290" rtlCol="0" anchor="b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75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Datasets &amp; 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B68D1-4A36-3872-9492-9D02F057C428}"/>
              </a:ext>
            </a:extLst>
          </p:cNvPr>
          <p:cNvSpPr txBox="1"/>
          <p:nvPr/>
        </p:nvSpPr>
        <p:spPr>
          <a:xfrm>
            <a:off x="461010" y="1659636"/>
            <a:ext cx="2665060" cy="3091815"/>
          </a:xfrm>
          <a:prstGeom prst="rect">
            <a:avLst/>
          </a:prstGeom>
        </p:spPr>
        <p:txBody>
          <a:bodyPr rot="0" spcFirstLastPara="0" vertOverflow="overflow" horzOverflow="overflow" vert="horz" lIns="68580" tIns="34290" rIns="68580" bIns="34290" numCol="1" spcCol="0" rtlCol="0" fromWordArt="0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13" err="1"/>
              <a:t>GasVid</a:t>
            </a:r>
          </a:p>
          <a:p>
            <a:pPr marL="557213" lvl="1" indent="-171450">
              <a:lnSpc>
                <a:spcPct val="120000"/>
              </a:lnSpc>
              <a:spcAft>
                <a:spcPts val="450"/>
              </a:spcAft>
              <a:buFont typeface="Courier New" panose="020B0604020202020204" pitchFamily="34" charset="0"/>
              <a:buChar char="o"/>
            </a:pPr>
            <a:r>
              <a:rPr lang="en-US" sz="1013"/>
              <a:t>Ideal background</a:t>
            </a:r>
          </a:p>
          <a:p>
            <a:pPr marL="557213" lvl="1" indent="-171450">
              <a:lnSpc>
                <a:spcPct val="120000"/>
              </a:lnSpc>
              <a:spcAft>
                <a:spcPts val="450"/>
              </a:spcAft>
              <a:buFont typeface="Courier New" panose="020B0604020202020204" pitchFamily="34" charset="0"/>
              <a:buChar char="o"/>
            </a:pPr>
            <a:r>
              <a:rPr lang="en-US" sz="1013"/>
              <a:t>No segmentation ground truth</a:t>
            </a:r>
          </a:p>
        </p:txBody>
      </p:sp>
      <p:pic>
        <p:nvPicPr>
          <p:cNvPr id="4" name="Content Placeholder 3" descr="A blurry image of a factory&#10;&#10;AI-generated content may be incorrect.">
            <a:extLst>
              <a:ext uri="{FF2B5EF4-FFF2-40B4-BE49-F238E27FC236}">
                <a16:creationId xmlns:a16="http://schemas.microsoft.com/office/drawing/2014/main" id="{1CE97F61-7DFB-62D2-C940-487B624A5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343" r="4383"/>
          <a:stretch/>
        </p:blipFill>
        <p:spPr>
          <a:xfrm>
            <a:off x="3564412" y="7"/>
            <a:ext cx="5579588" cy="514349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B98E9-572D-EE46-4C28-7259EF40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7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5731DB-57D6-A5AD-0640-9BB886C30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2923C-EBE9-DAF4-0800-B587AB7A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11" y="452628"/>
            <a:ext cx="2665059" cy="1145286"/>
          </a:xfrm>
        </p:spPr>
        <p:txBody>
          <a:bodyPr vert="horz" lIns="68580" tIns="34290" rIns="68580" bIns="34290" rtlCol="0" anchor="b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75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Datasets &amp; 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93672-9582-4328-0636-3F8C1A30D151}"/>
              </a:ext>
            </a:extLst>
          </p:cNvPr>
          <p:cNvSpPr txBox="1"/>
          <p:nvPr/>
        </p:nvSpPr>
        <p:spPr>
          <a:xfrm>
            <a:off x="461010" y="1659636"/>
            <a:ext cx="2665060" cy="3091815"/>
          </a:xfrm>
          <a:prstGeom prst="rect">
            <a:avLst/>
          </a:prstGeom>
        </p:spPr>
        <p:txBody>
          <a:bodyPr rot="0" spcFirstLastPara="0" vertOverflow="overflow" horzOverflow="overflow" vert="horz" lIns="68580" tIns="34290" rIns="68580" bIns="3429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13" err="1"/>
              <a:t>GasDB</a:t>
            </a:r>
          </a:p>
          <a:p>
            <a:pPr marL="557213" lvl="1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13"/>
              <a:t>Not Video</a:t>
            </a:r>
          </a:p>
          <a:p>
            <a:pPr marL="557213" lvl="1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13"/>
              <a:t>Sample size too small</a:t>
            </a:r>
          </a:p>
        </p:txBody>
      </p:sp>
      <p:pic>
        <p:nvPicPr>
          <p:cNvPr id="7" name="Content Placeholder 6" descr="A pink paint on a wall&#10;&#10;AI-generated content may be incorrect.">
            <a:extLst>
              <a:ext uri="{FF2B5EF4-FFF2-40B4-BE49-F238E27FC236}">
                <a16:creationId xmlns:a16="http://schemas.microsoft.com/office/drawing/2014/main" id="{CA52968D-727A-0754-4056-8F63B97B3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831" r="5913" b="1"/>
          <a:stretch/>
        </p:blipFill>
        <p:spPr>
          <a:xfrm>
            <a:off x="3564412" y="7"/>
            <a:ext cx="5579588" cy="51434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81CFB-6BAD-18B0-68B8-44271F92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53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761C0-C024-8DD5-230F-288F3E534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D212A-294B-FC94-B42D-CF33AB76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11" y="452628"/>
            <a:ext cx="2665059" cy="1145286"/>
          </a:xfrm>
        </p:spPr>
        <p:txBody>
          <a:bodyPr vert="horz" lIns="68580" tIns="34290" rIns="68580" bIns="34290" rtlCol="0" anchor="b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75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Datasets &amp; 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DE928-A5DE-684D-80B5-991865F6A0EA}"/>
              </a:ext>
            </a:extLst>
          </p:cNvPr>
          <p:cNvSpPr txBox="1"/>
          <p:nvPr/>
        </p:nvSpPr>
        <p:spPr>
          <a:xfrm>
            <a:off x="461010" y="1659636"/>
            <a:ext cx="2665060" cy="3091815"/>
          </a:xfrm>
          <a:prstGeom prst="rect">
            <a:avLst/>
          </a:prstGeom>
        </p:spPr>
        <p:txBody>
          <a:bodyPr rot="0" spcFirstLastPara="0" vertOverflow="overflow" horzOverflow="overflow" vert="horz" lIns="68580" tIns="34290" rIns="68580" bIns="3429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14313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13">
                <a:solidFill>
                  <a:srgbClr val="1F2328"/>
                </a:solidFill>
              </a:rPr>
              <a:t>The Industrial Invisible Gas IIG</a:t>
            </a:r>
            <a:endParaRPr lang="en-US" sz="1013"/>
          </a:p>
          <a:p>
            <a:pPr marL="214313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013"/>
          </a:p>
          <a:p>
            <a:pPr marL="557213" lvl="1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13"/>
              <a:t>No Segmentation Mask</a:t>
            </a:r>
          </a:p>
          <a:p>
            <a:pPr marL="557213" lvl="1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13"/>
              <a:t>Hand-Held Camera</a:t>
            </a:r>
          </a:p>
        </p:txBody>
      </p:sp>
      <p:pic>
        <p:nvPicPr>
          <p:cNvPr id="6" name="Picture 5" descr="A close-up of a tank&#10;&#10;AI-generated content may be incorrect.">
            <a:extLst>
              <a:ext uri="{FF2B5EF4-FFF2-40B4-BE49-F238E27FC236}">
                <a16:creationId xmlns:a16="http://schemas.microsoft.com/office/drawing/2014/main" id="{150529CD-C10A-811A-8260-04CD2BC4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70"/>
          <a:stretch/>
        </p:blipFill>
        <p:spPr>
          <a:xfrm>
            <a:off x="3564412" y="7"/>
            <a:ext cx="5579588" cy="514349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27928-F0FA-E62D-B2B2-620F6132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0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32A43-4072-165B-2609-2F323098C7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228BD-7635-ECDE-C0FF-8F4CDC81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b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Proposed Dataset: SimGas</a:t>
            </a:r>
          </a:p>
        </p:txBody>
      </p:sp>
      <p:pic>
        <p:nvPicPr>
          <p:cNvPr id="5" name="Content Placeholder 4" descr="A diagram of a person&#10;&#10;AI-generated content may be incorrect.">
            <a:extLst>
              <a:ext uri="{FF2B5EF4-FFF2-40B4-BE49-F238E27FC236}">
                <a16:creationId xmlns:a16="http://schemas.microsoft.com/office/drawing/2014/main" id="{9CF2AA12-9FF4-D543-DD8F-FF8B7E1F65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20208" y="1131888"/>
            <a:ext cx="6635750" cy="41290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ACAA3-4E11-21BD-E34E-A54FBE7E58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23325" y="4840288"/>
            <a:ext cx="320675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9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CAE2F1-78BF-002F-D95B-FF230AF79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522F4-2F75-92A8-FBA3-955A49EF6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5C65D-9DDB-DD26-0022-C33E8A29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b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Proposed Dataset: SimGas</a:t>
            </a:r>
          </a:p>
        </p:txBody>
      </p:sp>
      <p:pic>
        <p:nvPicPr>
          <p:cNvPr id="6" name="Content Placeholder 5" descr="A collage of several images of a factory&#10;&#10;AI-generated content may be incorrect.">
            <a:extLst>
              <a:ext uri="{FF2B5EF4-FFF2-40B4-BE49-F238E27FC236}">
                <a16:creationId xmlns:a16="http://schemas.microsoft.com/office/drawing/2014/main" id="{F2A8A31E-6451-B6B4-B50A-4DBA47AF409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0733" y="1280023"/>
            <a:ext cx="7878360" cy="12903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04BB1-E909-2395-BB67-246C7B47C5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23325" y="4840288"/>
            <a:ext cx="320675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0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795E2-857D-C6D3-BC42-F3A2E8A4F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BAFBA-5263-8B76-8222-9E66C22E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Dataset Comparison</a:t>
            </a:r>
          </a:p>
        </p:txBody>
      </p:sp>
      <p:pic>
        <p:nvPicPr>
          <p:cNvPr id="4" name="Content Placeholder 3" descr="A table with text on it&#10;&#10;AI-generated content may be incorrect.">
            <a:extLst>
              <a:ext uri="{FF2B5EF4-FFF2-40B4-BE49-F238E27FC236}">
                <a16:creationId xmlns:a16="http://schemas.microsoft.com/office/drawing/2014/main" id="{3A26A9F7-A163-D601-D00B-030A1DD5278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72403" y="1132338"/>
            <a:ext cx="6340475" cy="34464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B239F-4624-07C2-2642-F08D93F0E4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23325" y="4840288"/>
            <a:ext cx="320675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33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7BCF-5C18-89F9-8946-220626A622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C09BD-65EA-9208-1CEE-320B987A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Proposed Method: </a:t>
            </a:r>
            <a:r>
              <a:rPr lang="en-US" err="1">
                <a:ea typeface="+mj-lt"/>
                <a:cs typeface="+mj-lt"/>
              </a:rPr>
              <a:t>LangGas</a:t>
            </a:r>
            <a:endParaRPr lang="en-US" err="1"/>
          </a:p>
        </p:txBody>
      </p:sp>
      <p:pic>
        <p:nvPicPr>
          <p:cNvPr id="4" name="Content Placeholder 3" descr="A diagram of a white steam&#10;&#10;AI-generated content may be incorrect.">
            <a:extLst>
              <a:ext uri="{FF2B5EF4-FFF2-40B4-BE49-F238E27FC236}">
                <a16:creationId xmlns:a16="http://schemas.microsoft.com/office/drawing/2014/main" id="{DF2EF5DD-DD2F-14E3-ADB3-955C0AD2589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40833" y="1132417"/>
            <a:ext cx="6324600" cy="34464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92EA3-1FC6-7E24-0D4A-737644F2E0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23325" y="4840288"/>
            <a:ext cx="320675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9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VanillaVTI</vt:lpstr>
      <vt:lpstr>LangGas: Introducing Language in Selective Zero-Shot Background Subtraction for Semi-Transparent Gas Leak Detection with a New Dataset</vt:lpstr>
      <vt:lpstr>Introduction &amp; Motivation</vt:lpstr>
      <vt:lpstr>Existing Datasets &amp; Limitations</vt:lpstr>
      <vt:lpstr>Existing Datasets &amp; Limitations</vt:lpstr>
      <vt:lpstr>Existing Datasets &amp; Limitations</vt:lpstr>
      <vt:lpstr>Proposed Dataset: SimGas</vt:lpstr>
      <vt:lpstr>Proposed Dataset: SimGas</vt:lpstr>
      <vt:lpstr>Dataset Comparison</vt:lpstr>
      <vt:lpstr>Proposed Method: LangGas</vt:lpstr>
      <vt:lpstr>Results</vt:lpstr>
      <vt:lpstr>Results and Future Work</vt:lpstr>
      <vt:lpstr>Thanks</vt:lpstr>
    </vt:vector>
  </TitlesOfParts>
  <Manager/>
  <Company>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Powerpoint template (image)</dc:title>
  <dc:subject/>
  <dc:creator/>
  <cp:keywords/>
  <dc:description/>
  <cp:revision>9</cp:revision>
  <cp:lastPrinted>2015-09-29T17:52:21Z</cp:lastPrinted>
  <dcterms:created xsi:type="dcterms:W3CDTF">2010-06-15T20:07:28Z</dcterms:created>
  <dcterms:modified xsi:type="dcterms:W3CDTF">2025-06-12T14:05:59Z</dcterms:modified>
  <cp:category/>
</cp:coreProperties>
</file>